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8"/>
  </p:normalViewPr>
  <p:slideViewPr>
    <p:cSldViewPr snapToGrid="0">
      <p:cViewPr varScale="1">
        <p:scale>
          <a:sx n="87" d="100"/>
          <a:sy n="87" d="100"/>
        </p:scale>
        <p:origin x="42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93FC3-2020-3846-DB04-2E067B6B830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784EEB-C108-2572-17C1-7A03F655A4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CB8685-D3D4-70D1-EF87-91501CF788FD}"/>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5" name="Footer Placeholder 4">
            <a:extLst>
              <a:ext uri="{FF2B5EF4-FFF2-40B4-BE49-F238E27FC236}">
                <a16:creationId xmlns:a16="http://schemas.microsoft.com/office/drawing/2014/main" id="{9964D001-7FEA-0129-5CD6-AC091D041F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3AC90A-6118-45A2-28E8-3BE2EB30D054}"/>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251556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B991B-E64F-7753-FF8D-271CEC90B4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7FAC41E-0DA7-F956-C087-EB50FBDB73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D71438-5532-8E50-6D9E-DC6608950D6E}"/>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5" name="Footer Placeholder 4">
            <a:extLst>
              <a:ext uri="{FF2B5EF4-FFF2-40B4-BE49-F238E27FC236}">
                <a16:creationId xmlns:a16="http://schemas.microsoft.com/office/drawing/2014/main" id="{455F258B-3B1D-C25F-DC6A-B1E19C52DB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EF877C-3470-ED1A-A6AC-56F71F25C168}"/>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813803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186D9BB-5768-CF9B-3847-4CB2AF973E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8CA56F-211B-F326-30CA-D12C097A6EB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81694C-7A77-61EC-A933-DBCC3C88C0E1}"/>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5" name="Footer Placeholder 4">
            <a:extLst>
              <a:ext uri="{FF2B5EF4-FFF2-40B4-BE49-F238E27FC236}">
                <a16:creationId xmlns:a16="http://schemas.microsoft.com/office/drawing/2014/main" id="{4280DAB3-DBC9-E0D8-EAC2-78E059BF07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1F75-E5BC-8D76-3792-60ED39417147}"/>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3463669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74D42-F982-5950-BB70-A67FF06625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0E417D-96A2-3E7B-96B0-8519DFD291A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DC8DA3-1A5A-4EAC-31FD-41F12C614B4E}"/>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5" name="Footer Placeholder 4">
            <a:extLst>
              <a:ext uri="{FF2B5EF4-FFF2-40B4-BE49-F238E27FC236}">
                <a16:creationId xmlns:a16="http://schemas.microsoft.com/office/drawing/2014/main" id="{CA8BAA3E-D8AE-1365-14F0-8DC3B2165B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94A23C-D29A-40C6-B608-45C4413D678F}"/>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5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673C6-3787-3353-3698-2B3659C3074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BEB0E60-BBBF-A25F-4606-C4CCDDB05F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54B764-8218-3193-0114-68FB5509E3ED}"/>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5" name="Footer Placeholder 4">
            <a:extLst>
              <a:ext uri="{FF2B5EF4-FFF2-40B4-BE49-F238E27FC236}">
                <a16:creationId xmlns:a16="http://schemas.microsoft.com/office/drawing/2014/main" id="{842EC3A9-412B-406E-E605-F868980925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E5711-31D5-583E-BD75-1A2AC8E3A7FD}"/>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1130084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546A9-4024-0A93-182E-B74075B59E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583593-5AC1-779B-CDA4-51939142AD7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D0B8E5-B3B6-A7F8-4C3E-8B775AF974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D4A34C5-9FA3-4026-7439-741B7BF93632}"/>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6" name="Footer Placeholder 5">
            <a:extLst>
              <a:ext uri="{FF2B5EF4-FFF2-40B4-BE49-F238E27FC236}">
                <a16:creationId xmlns:a16="http://schemas.microsoft.com/office/drawing/2014/main" id="{3EEEB201-47AE-A252-B7B5-AD923185F0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BC114-E876-29A6-60A8-14FA05B57B6E}"/>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2068446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F438E-1B35-E077-B02B-F39D000AD5D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50BB793-163F-9CC3-02B1-A5870EE283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64FC8E5-A4C1-0CA0-D080-835F698E39D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0AE7FC-405B-A55F-8FCC-428433F22F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E793052-D099-642A-C89B-F47F4C6F999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1A20C0-AE42-2CF6-7A1B-FA20AB2EBF57}"/>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8" name="Footer Placeholder 7">
            <a:extLst>
              <a:ext uri="{FF2B5EF4-FFF2-40B4-BE49-F238E27FC236}">
                <a16:creationId xmlns:a16="http://schemas.microsoft.com/office/drawing/2014/main" id="{4715F967-3C96-19C3-4236-D5E563FAFAB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03ABC4B-663D-2031-E67D-2C7DBAF516D6}"/>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1965698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DA8E-224F-D53F-1988-95D12D2C639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EC32E29-FF0F-1FAA-0A5D-B9A129D2C1A3}"/>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4" name="Footer Placeholder 3">
            <a:extLst>
              <a:ext uri="{FF2B5EF4-FFF2-40B4-BE49-F238E27FC236}">
                <a16:creationId xmlns:a16="http://schemas.microsoft.com/office/drawing/2014/main" id="{62EE5D30-24A0-BBC3-D1EC-EA361AA79D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22FD1E8-CD8B-CBD1-3057-A1A80FBF3871}"/>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4191148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B92B35-8BCE-DCCA-F97C-A2492A8DD2A8}"/>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3" name="Footer Placeholder 2">
            <a:extLst>
              <a:ext uri="{FF2B5EF4-FFF2-40B4-BE49-F238E27FC236}">
                <a16:creationId xmlns:a16="http://schemas.microsoft.com/office/drawing/2014/main" id="{B7FE70D5-4503-04AE-8C35-910AB8E779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CF080F7-85A8-E9AB-1B69-EB9E2AD7B9BB}"/>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1235226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6F6D2-699F-C7C1-C244-D0B23C691A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B4D0E3-7B2E-1452-8817-07769B8E00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C02E7B-1A98-AE31-8304-7B1DB2CA15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358B5A-2C88-9FA3-4003-51C6C15F56A1}"/>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6" name="Footer Placeholder 5">
            <a:extLst>
              <a:ext uri="{FF2B5EF4-FFF2-40B4-BE49-F238E27FC236}">
                <a16:creationId xmlns:a16="http://schemas.microsoft.com/office/drawing/2014/main" id="{4C08F977-2931-18A2-7D7D-56B786EE8E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DF9FBD-F750-2849-579B-5BB3084E3F6E}"/>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1420460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BFF5A-F70C-831E-D114-1014CDD325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127770B-FADD-CACC-71C0-D7712B6D68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2917EC-22D2-602C-09F1-18A53C2420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1314B3-2473-98DB-5D50-4563E0342EDF}"/>
              </a:ext>
            </a:extLst>
          </p:cNvPr>
          <p:cNvSpPr>
            <a:spLocks noGrp="1"/>
          </p:cNvSpPr>
          <p:nvPr>
            <p:ph type="dt" sz="half" idx="10"/>
          </p:nvPr>
        </p:nvSpPr>
        <p:spPr/>
        <p:txBody>
          <a:bodyPr/>
          <a:lstStyle/>
          <a:p>
            <a:fld id="{62D837F1-5819-9842-BD05-AF72531E9FC7}" type="datetimeFigureOut">
              <a:rPr lang="en-US" smtClean="0"/>
              <a:t>04/27/2026</a:t>
            </a:fld>
            <a:endParaRPr lang="en-US"/>
          </a:p>
        </p:txBody>
      </p:sp>
      <p:sp>
        <p:nvSpPr>
          <p:cNvPr id="6" name="Footer Placeholder 5">
            <a:extLst>
              <a:ext uri="{FF2B5EF4-FFF2-40B4-BE49-F238E27FC236}">
                <a16:creationId xmlns:a16="http://schemas.microsoft.com/office/drawing/2014/main" id="{56F7B5FC-835E-2FE6-3199-150FE63B5D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6B9EA9-5826-49AA-5F88-EFF565FD7F14}"/>
              </a:ext>
            </a:extLst>
          </p:cNvPr>
          <p:cNvSpPr>
            <a:spLocks noGrp="1"/>
          </p:cNvSpPr>
          <p:nvPr>
            <p:ph type="sldNum" sz="quarter" idx="12"/>
          </p:nvPr>
        </p:nvSpPr>
        <p:spPr/>
        <p:txBody>
          <a:bodyPr/>
          <a:lstStyle/>
          <a:p>
            <a:fld id="{72BD0AF4-DAF0-A24D-8529-439DA998DEF4}" type="slidenum">
              <a:rPr lang="en-US" smtClean="0"/>
              <a:t>‹#›</a:t>
            </a:fld>
            <a:endParaRPr lang="en-US"/>
          </a:p>
        </p:txBody>
      </p:sp>
    </p:spTree>
    <p:extLst>
      <p:ext uri="{BB962C8B-B14F-4D97-AF65-F5344CB8AC3E}">
        <p14:creationId xmlns:p14="http://schemas.microsoft.com/office/powerpoint/2010/main" val="2060348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A06A0E4-79EF-6C18-0020-6F5F5258BD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C875FB-F737-2519-F65F-CE15F906CB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A38FFC-5DC5-A95C-32F9-15E2EFCADE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2D837F1-5819-9842-BD05-AF72531E9FC7}" type="datetimeFigureOut">
              <a:rPr lang="en-US" smtClean="0"/>
              <a:t>04/27/2026</a:t>
            </a:fld>
            <a:endParaRPr lang="en-US"/>
          </a:p>
        </p:txBody>
      </p:sp>
      <p:sp>
        <p:nvSpPr>
          <p:cNvPr id="5" name="Footer Placeholder 4">
            <a:extLst>
              <a:ext uri="{FF2B5EF4-FFF2-40B4-BE49-F238E27FC236}">
                <a16:creationId xmlns:a16="http://schemas.microsoft.com/office/drawing/2014/main" id="{E46F07B6-374E-7992-CC99-CDD6FB33D6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7ADB7EF-30F1-2FEF-3A06-0705CF2D35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2BD0AF4-DAF0-A24D-8529-439DA998DEF4}" type="slidenum">
              <a:rPr lang="en-US" smtClean="0"/>
              <a:t>‹#›</a:t>
            </a:fld>
            <a:endParaRPr lang="en-US"/>
          </a:p>
        </p:txBody>
      </p:sp>
    </p:spTree>
    <p:extLst>
      <p:ext uri="{BB962C8B-B14F-4D97-AF65-F5344CB8AC3E}">
        <p14:creationId xmlns:p14="http://schemas.microsoft.com/office/powerpoint/2010/main" val="389049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F5B0CA5-6330-C803-A3E3-23B098A951CD}"/>
              </a:ext>
            </a:extLst>
          </p:cNvPr>
          <p:cNvPicPr>
            <a:picLocks noChangeAspect="1"/>
          </p:cNvPicPr>
          <p:nvPr/>
        </p:nvPicPr>
        <p:blipFill>
          <a:blip r:embed="rId2"/>
          <a:stretch>
            <a:fillRect/>
          </a:stretch>
        </p:blipFill>
        <p:spPr>
          <a:xfrm>
            <a:off x="0" y="0"/>
            <a:ext cx="12180232" cy="6858000"/>
          </a:xfrm>
          <a:prstGeom prst="rect">
            <a:avLst/>
          </a:prstGeom>
        </p:spPr>
      </p:pic>
      <p:sp>
        <p:nvSpPr>
          <p:cNvPr id="11" name="TextBox 10">
            <a:extLst>
              <a:ext uri="{FF2B5EF4-FFF2-40B4-BE49-F238E27FC236}">
                <a16:creationId xmlns:a16="http://schemas.microsoft.com/office/drawing/2014/main" id="{2073DD45-C6DE-62F6-2872-40BB0539E038}"/>
              </a:ext>
            </a:extLst>
          </p:cNvPr>
          <p:cNvSpPr txBox="1"/>
          <p:nvPr/>
        </p:nvSpPr>
        <p:spPr>
          <a:xfrm>
            <a:off x="363557" y="1178805"/>
            <a:ext cx="4142342" cy="1391407"/>
          </a:xfrm>
          <a:prstGeom prst="rect">
            <a:avLst/>
          </a:prstGeom>
          <a:noFill/>
        </p:spPr>
        <p:txBody>
          <a:bodyPr wrap="square" rtlCol="0">
            <a:spAutoFit/>
          </a:bodyPr>
          <a:lstStyle/>
          <a:p>
            <a:pPr>
              <a:lnSpc>
                <a:spcPts val="3400"/>
              </a:lnSpc>
            </a:pPr>
            <a:r>
              <a:rPr lang="en-US" sz="2700" dirty="0">
                <a:solidFill>
                  <a:schemeClr val="bg1"/>
                </a:solidFill>
                <a:latin typeface="Fidelity Slab ExtraLight" panose="02060304050501040104" pitchFamily="18" charset="77"/>
              </a:rPr>
              <a:t>What better day to start saving for college than </a:t>
            </a:r>
            <a:r>
              <a:rPr lang="en-US" sz="2700" b="1" dirty="0">
                <a:solidFill>
                  <a:schemeClr val="bg1"/>
                </a:solidFill>
                <a:latin typeface="Fidelity Slab SemiBold" panose="02060504050501040104" pitchFamily="18" charset="77"/>
              </a:rPr>
              <a:t>National 529 Day</a:t>
            </a:r>
          </a:p>
        </p:txBody>
      </p:sp>
      <p:sp>
        <p:nvSpPr>
          <p:cNvPr id="14" name="TextBox 13">
            <a:extLst>
              <a:ext uri="{FF2B5EF4-FFF2-40B4-BE49-F238E27FC236}">
                <a16:creationId xmlns:a16="http://schemas.microsoft.com/office/drawing/2014/main" id="{2F4993F7-8B49-2A8E-C78E-A881D62D9FC5}"/>
              </a:ext>
            </a:extLst>
          </p:cNvPr>
          <p:cNvSpPr txBox="1"/>
          <p:nvPr/>
        </p:nvSpPr>
        <p:spPr>
          <a:xfrm>
            <a:off x="354659" y="2694153"/>
            <a:ext cx="4252511" cy="699679"/>
          </a:xfrm>
          <a:prstGeom prst="rect">
            <a:avLst/>
          </a:prstGeom>
          <a:noFill/>
        </p:spPr>
        <p:txBody>
          <a:bodyPr wrap="square" rtlCol="0">
            <a:spAutoFit/>
          </a:bodyPr>
          <a:lstStyle/>
          <a:p>
            <a:pPr>
              <a:lnSpc>
                <a:spcPts val="1600"/>
              </a:lnSpc>
            </a:pPr>
            <a:r>
              <a:rPr lang="en-US" sz="1120" b="1" dirty="0">
                <a:solidFill>
                  <a:schemeClr val="bg1"/>
                </a:solidFill>
                <a:latin typeface="Fidelity Sans 2" panose="020B0504050501040104" pitchFamily="34" charset="77"/>
              </a:rPr>
              <a:t>Fidelity Goal Booster</a:t>
            </a:r>
            <a:r>
              <a:rPr lang="en-US" sz="900" b="1" baseline="30000" dirty="0">
                <a:solidFill>
                  <a:schemeClr val="bg1"/>
                </a:solidFill>
                <a:latin typeface="Fidelity Sans 2" panose="020B0504050501040104" pitchFamily="34" charset="77"/>
              </a:rPr>
              <a:t>SM</a:t>
            </a:r>
            <a:r>
              <a:rPr lang="en-US" sz="1120" b="1" dirty="0">
                <a:solidFill>
                  <a:schemeClr val="bg1"/>
                </a:solidFill>
                <a:latin typeface="Fidelity Sans 2" panose="020B0504050501040104" pitchFamily="34" charset="77"/>
              </a:rPr>
              <a:t> </a:t>
            </a:r>
            <a:r>
              <a:rPr lang="en-US" sz="1120" dirty="0">
                <a:solidFill>
                  <a:schemeClr val="bg1"/>
                </a:solidFill>
                <a:latin typeface="Fidelity Sans 2 Light" panose="020B0404050501040104" pitchFamily="34" charset="77"/>
              </a:rPr>
              <a:t>helps make it easy to get started </a:t>
            </a:r>
            <a:br>
              <a:rPr lang="en-US" sz="1120" dirty="0">
                <a:solidFill>
                  <a:schemeClr val="bg1"/>
                </a:solidFill>
                <a:latin typeface="Fidelity Sans 2 Light" panose="020B0404050501040104" pitchFamily="34" charset="77"/>
              </a:rPr>
            </a:br>
            <a:r>
              <a:rPr lang="en-US" sz="1120" dirty="0">
                <a:solidFill>
                  <a:schemeClr val="bg1"/>
                </a:solidFill>
                <a:latin typeface="Fidelity Sans 2 Light" panose="020B0404050501040104" pitchFamily="34" charset="77"/>
              </a:rPr>
              <a:t>by breaking up the big goal of saving for college into small, achievable steps with a Fidelity managed 529 plan.</a:t>
            </a:r>
          </a:p>
        </p:txBody>
      </p:sp>
      <p:sp>
        <p:nvSpPr>
          <p:cNvPr id="15" name="TextBox 14">
            <a:extLst>
              <a:ext uri="{FF2B5EF4-FFF2-40B4-BE49-F238E27FC236}">
                <a16:creationId xmlns:a16="http://schemas.microsoft.com/office/drawing/2014/main" id="{164C2C11-74F8-9AC7-01FC-734F49ECCD8D}"/>
              </a:ext>
            </a:extLst>
          </p:cNvPr>
          <p:cNvSpPr txBox="1"/>
          <p:nvPr/>
        </p:nvSpPr>
        <p:spPr>
          <a:xfrm>
            <a:off x="1354014" y="3842240"/>
            <a:ext cx="3050931" cy="758156"/>
          </a:xfrm>
          <a:prstGeom prst="rect">
            <a:avLst/>
          </a:prstGeom>
          <a:noFill/>
        </p:spPr>
        <p:txBody>
          <a:bodyPr wrap="square" rtlCol="0">
            <a:spAutoFit/>
          </a:bodyPr>
          <a:lstStyle/>
          <a:p>
            <a:r>
              <a:rPr lang="en-US" sz="1220" dirty="0">
                <a:solidFill>
                  <a:schemeClr val="bg1"/>
                </a:solidFill>
                <a:latin typeface="Fidelity Sans 2 Light" panose="020B0404050501040104" pitchFamily="34" charset="77"/>
              </a:rPr>
              <a:t>Scan the code or text COLLEGE to 343898 to learn more and get started.</a:t>
            </a:r>
          </a:p>
          <a:p>
            <a:pPr>
              <a:lnSpc>
                <a:spcPts val="700"/>
              </a:lnSpc>
            </a:pPr>
            <a:endParaRPr lang="en-US" sz="1220" dirty="0">
              <a:solidFill>
                <a:schemeClr val="bg1"/>
              </a:solidFill>
              <a:latin typeface="Fidelity Sans 2 Light" panose="020B0404050501040104" pitchFamily="34" charset="77"/>
            </a:endParaRPr>
          </a:p>
          <a:p>
            <a:r>
              <a:rPr lang="en-US" sz="1220" b="1" dirty="0" err="1">
                <a:solidFill>
                  <a:schemeClr val="bg1"/>
                </a:solidFill>
                <a:latin typeface="Fidelity Sans 2" panose="020B0504050501040104" pitchFamily="34" charset="77"/>
              </a:rPr>
              <a:t>Fidelity.com</a:t>
            </a:r>
            <a:r>
              <a:rPr lang="en-US" sz="1220" b="1" dirty="0">
                <a:solidFill>
                  <a:schemeClr val="bg1"/>
                </a:solidFill>
                <a:latin typeface="Fidelity Sans 2" panose="020B0504050501040104" pitchFamily="34" charset="77"/>
              </a:rPr>
              <a:t>/</a:t>
            </a:r>
            <a:r>
              <a:rPr lang="en-US" sz="1220" b="1" dirty="0" err="1">
                <a:solidFill>
                  <a:schemeClr val="bg1"/>
                </a:solidFill>
                <a:latin typeface="Fidelity Sans 2" panose="020B0504050501040104" pitchFamily="34" charset="77"/>
              </a:rPr>
              <a:t>GoalBoosterCollege</a:t>
            </a:r>
            <a:endParaRPr lang="en-US" sz="1220" b="1" dirty="0">
              <a:solidFill>
                <a:schemeClr val="bg1"/>
              </a:solidFill>
              <a:latin typeface="Fidelity Sans 2" panose="020B0504050501040104" pitchFamily="34" charset="77"/>
            </a:endParaRPr>
          </a:p>
        </p:txBody>
      </p:sp>
      <p:sp>
        <p:nvSpPr>
          <p:cNvPr id="17" name="TextBox 16">
            <a:extLst>
              <a:ext uri="{FF2B5EF4-FFF2-40B4-BE49-F238E27FC236}">
                <a16:creationId xmlns:a16="http://schemas.microsoft.com/office/drawing/2014/main" id="{CED26D68-8B62-F123-E767-61428FAADA68}"/>
              </a:ext>
            </a:extLst>
          </p:cNvPr>
          <p:cNvSpPr txBox="1"/>
          <p:nvPr/>
        </p:nvSpPr>
        <p:spPr>
          <a:xfrm>
            <a:off x="363557" y="5056046"/>
            <a:ext cx="9325566" cy="1913857"/>
          </a:xfrm>
          <a:prstGeom prst="rect">
            <a:avLst/>
          </a:prstGeom>
          <a:noFill/>
        </p:spPr>
        <p:txBody>
          <a:bodyPr wrap="square" rtlCol="0">
            <a:spAutoFit/>
          </a:bodyPr>
          <a:lstStyle/>
          <a:p>
            <a:pPr>
              <a:lnSpc>
                <a:spcPts val="820"/>
              </a:lnSpc>
            </a:pPr>
            <a:r>
              <a:rPr lang="en-US" sz="670" b="1" dirty="0">
                <a:latin typeface="Fidelity Sans 2 SemiBold" panose="020B0504050501040104" pitchFamily="34" charset="77"/>
              </a:rPr>
              <a:t>The UNIQUE College Investing Plan, </a:t>
            </a:r>
            <a:r>
              <a:rPr lang="en-US" sz="670" b="1" dirty="0" err="1">
                <a:latin typeface="Fidelity Sans 2 SemiBold" panose="020B0504050501040104" pitchFamily="34" charset="77"/>
              </a:rPr>
              <a:t>U.Fund</a:t>
            </a:r>
            <a:r>
              <a:rPr lang="en-US" sz="670" b="1" dirty="0">
                <a:latin typeface="Fidelity Sans 2 SemiBold" panose="020B0504050501040104" pitchFamily="34" charset="77"/>
              </a:rPr>
              <a:t> College Investing Plan, DE529 Education Savings Plan, AZ529, Arizona’s Education Savings Plan, and the Connecticut Higher Education Trust (CHET) 529 College Savings Plan - Direct Plan are offered by the state of New Hampshire, MEFA, the state of Delaware, and the state of Arizona with the Arizona State Treasurer’s Office as the Plan Administrator and the Arizona State Board of Investment as Plan Trustee, and the Treasurer of the state of Connecticut respectively, and managed by Fidelity Investments.</a:t>
            </a:r>
          </a:p>
          <a:p>
            <a:pPr>
              <a:lnSpc>
                <a:spcPts val="300"/>
              </a:lnSpc>
            </a:pPr>
            <a:endParaRPr lang="en-US" sz="670" b="1" dirty="0">
              <a:latin typeface="Fidelity Sans 2 SemiBold" panose="020B0504050501040104" pitchFamily="34" charset="77"/>
            </a:endParaRPr>
          </a:p>
          <a:p>
            <a:pPr>
              <a:lnSpc>
                <a:spcPts val="820"/>
              </a:lnSpc>
            </a:pPr>
            <a:r>
              <a:rPr lang="en-US" sz="670" b="1" dirty="0">
                <a:latin typeface="Fidelity Sans 2 SemiBold" panose="020B0504050501040104" pitchFamily="34" charset="77"/>
              </a:rPr>
              <a:t>If you or the designated beneficiary is not a New Hampshire, Massachusetts, Delaware, Arizona or Connecticut resident, you may want to consider, before investing, whether your state or the beneficiary’s home state offers its </a:t>
            </a:r>
            <a:br>
              <a:rPr lang="en-US" sz="670" b="1" dirty="0">
                <a:latin typeface="Fidelity Sans 2 SemiBold" panose="020B0504050501040104" pitchFamily="34" charset="77"/>
              </a:rPr>
            </a:br>
            <a:r>
              <a:rPr lang="en-US" sz="670" b="1" dirty="0">
                <a:latin typeface="Fidelity Sans 2 SemiBold" panose="020B0504050501040104" pitchFamily="34" charset="77"/>
              </a:rPr>
              <a:t>residents a plan with alternate state tax advantages or other state benefits such as financial aid, scholarship funds and protection from creditors.</a:t>
            </a:r>
          </a:p>
          <a:p>
            <a:pPr>
              <a:lnSpc>
                <a:spcPts val="300"/>
              </a:lnSpc>
            </a:pPr>
            <a:endParaRPr lang="en-US" sz="670" b="1" dirty="0">
              <a:latin typeface="Fidelity Sans 2 SemiBold" panose="020B0504050501040104" pitchFamily="34" charset="77"/>
            </a:endParaRPr>
          </a:p>
          <a:p>
            <a:pPr>
              <a:lnSpc>
                <a:spcPts val="820"/>
              </a:lnSpc>
            </a:pPr>
            <a:r>
              <a:rPr lang="en-US" sz="670" b="1" dirty="0">
                <a:latin typeface="Fidelity Sans 2 SemiBold" panose="020B0504050501040104" pitchFamily="34" charset="77"/>
              </a:rPr>
              <a:t>Units of the portfolios are municipal securities and may be subject to market volatility and fluctuation.</a:t>
            </a:r>
          </a:p>
          <a:p>
            <a:pPr>
              <a:lnSpc>
                <a:spcPts val="300"/>
              </a:lnSpc>
            </a:pPr>
            <a:endParaRPr lang="en-US" sz="670" b="1" dirty="0">
              <a:latin typeface="Fidelity Sans 2 SemiBold" panose="020B0504050501040104" pitchFamily="34" charset="77"/>
            </a:endParaRPr>
          </a:p>
          <a:p>
            <a:pPr>
              <a:lnSpc>
                <a:spcPts val="820"/>
              </a:lnSpc>
            </a:pPr>
            <a:r>
              <a:rPr lang="en-US" sz="670" b="1" dirty="0">
                <a:latin typeface="Fidelity Sans 2 SemiBold" panose="020B0504050501040104" pitchFamily="34" charset="77"/>
              </a:rPr>
              <a:t>Please carefully consider the plan’s investment objectives, risks, charges, and expenses before investing. For this and other information on any 529 college savings plan managed by Fidelity, contact Fidelity for a free Fact Kit, </a:t>
            </a:r>
            <a:br>
              <a:rPr lang="en-US" sz="670" b="1" dirty="0">
                <a:latin typeface="Fidelity Sans 2 SemiBold" panose="020B0504050501040104" pitchFamily="34" charset="77"/>
              </a:rPr>
            </a:br>
            <a:r>
              <a:rPr lang="en-US" sz="670" b="1" dirty="0">
                <a:latin typeface="Fidelity Sans 2 SemiBold" panose="020B0504050501040104" pitchFamily="34" charset="77"/>
              </a:rPr>
              <a:t>or view one online. Read it carefully before you invest or send money. </a:t>
            </a:r>
          </a:p>
          <a:p>
            <a:pPr>
              <a:lnSpc>
                <a:spcPts val="300"/>
              </a:lnSpc>
            </a:pPr>
            <a:endParaRPr lang="en-US" sz="670" dirty="0">
              <a:latin typeface="Fidelity Sans 2 Light" panose="020B0404050501040104" pitchFamily="34" charset="77"/>
            </a:endParaRPr>
          </a:p>
          <a:p>
            <a:pPr>
              <a:lnSpc>
                <a:spcPts val="820"/>
              </a:lnSpc>
            </a:pPr>
            <a:r>
              <a:rPr lang="en-US" sz="670" dirty="0">
                <a:latin typeface="Fidelity Sans 2 Light" panose="020B0404050501040104" pitchFamily="34" charset="77"/>
              </a:rPr>
              <a:t>Message and data rates may apply. Get details at </a:t>
            </a:r>
            <a:r>
              <a:rPr lang="en-US" sz="670" dirty="0" err="1">
                <a:latin typeface="Fidelity Sans 2 Light" panose="020B0404050501040104" pitchFamily="34" charset="77"/>
              </a:rPr>
              <a:t>Digital.FidelityInvestments.com</a:t>
            </a:r>
            <a:r>
              <a:rPr lang="en-US" sz="670" dirty="0">
                <a:latin typeface="Fidelity Sans 2 Light" panose="020B0404050501040104" pitchFamily="34" charset="77"/>
              </a:rPr>
              <a:t>/</a:t>
            </a:r>
            <a:r>
              <a:rPr lang="en-US" sz="670" dirty="0" err="1">
                <a:latin typeface="Fidelity Sans 2 Light" panose="020B0404050501040104" pitchFamily="34" charset="77"/>
              </a:rPr>
              <a:t>smsee</a:t>
            </a:r>
            <a:r>
              <a:rPr lang="en-US" sz="670" dirty="0">
                <a:latin typeface="Fidelity Sans 2 Light" panose="020B0404050501040104" pitchFamily="34" charset="77"/>
              </a:rPr>
              <a:t>.</a:t>
            </a:r>
          </a:p>
          <a:p>
            <a:pPr>
              <a:lnSpc>
                <a:spcPts val="200"/>
              </a:lnSpc>
            </a:pPr>
            <a:endParaRPr lang="en-US" sz="670" dirty="0">
              <a:latin typeface="Fidelity Sans 2 Light" panose="020B0404050501040104" pitchFamily="34" charset="77"/>
            </a:endParaRPr>
          </a:p>
          <a:p>
            <a:pPr>
              <a:lnSpc>
                <a:spcPts val="820"/>
              </a:lnSpc>
            </a:pPr>
            <a:r>
              <a:rPr lang="en-US" sz="670" dirty="0">
                <a:latin typeface="Fidelity Sans 2 Light" panose="020B0404050501040104" pitchFamily="34" charset="77"/>
              </a:rPr>
              <a:t>Screenshot is for illustrative purposes only.</a:t>
            </a:r>
          </a:p>
          <a:p>
            <a:pPr>
              <a:lnSpc>
                <a:spcPts val="200"/>
              </a:lnSpc>
            </a:pPr>
            <a:endParaRPr lang="en-US" sz="670" dirty="0">
              <a:latin typeface="Fidelity Sans 2 Light" panose="020B0404050501040104" pitchFamily="34" charset="77"/>
            </a:endParaRPr>
          </a:p>
          <a:p>
            <a:pPr>
              <a:lnSpc>
                <a:spcPts val="820"/>
              </a:lnSpc>
            </a:pPr>
            <a:r>
              <a:rPr lang="en-US" sz="670" dirty="0">
                <a:latin typeface="Fidelity Sans 2 Light" panose="020B0404050501040104" pitchFamily="34" charset="77"/>
              </a:rPr>
              <a:t>All third-party trademarks and service marks are the property of their respective owners. </a:t>
            </a:r>
          </a:p>
          <a:p>
            <a:pPr>
              <a:lnSpc>
                <a:spcPts val="200"/>
              </a:lnSpc>
            </a:pPr>
            <a:endParaRPr lang="en-US" sz="670" dirty="0">
              <a:latin typeface="Fidelity Sans 2 Light" panose="020B0404050501040104" pitchFamily="34" charset="77"/>
            </a:endParaRPr>
          </a:p>
          <a:p>
            <a:pPr>
              <a:lnSpc>
                <a:spcPts val="820"/>
              </a:lnSpc>
            </a:pPr>
            <a:r>
              <a:rPr lang="en-US" sz="670" dirty="0">
                <a:latin typeface="Fidelity Sans 2 Light" panose="020B0404050501040104" pitchFamily="34" charset="77"/>
              </a:rPr>
              <a:t>Fidelity Goal Booster is a service mark of FMR LLC.</a:t>
            </a:r>
          </a:p>
          <a:p>
            <a:pPr>
              <a:lnSpc>
                <a:spcPts val="200"/>
              </a:lnSpc>
            </a:pPr>
            <a:endParaRPr lang="en-US" sz="670" dirty="0">
              <a:latin typeface="Fidelity Sans 2 Light" panose="020B0404050501040104" pitchFamily="34" charset="77"/>
            </a:endParaRPr>
          </a:p>
          <a:p>
            <a:pPr>
              <a:lnSpc>
                <a:spcPts val="820"/>
              </a:lnSpc>
            </a:pPr>
            <a:r>
              <a:rPr lang="en-US" sz="670" dirty="0">
                <a:latin typeface="Fidelity Sans 2 Light" panose="020B0404050501040104" pitchFamily="34" charset="77"/>
              </a:rPr>
              <a:t>The Fidelity Investments and pyramid design logo is a registered service mark of FMR LLC. </a:t>
            </a:r>
          </a:p>
          <a:p>
            <a:pPr>
              <a:lnSpc>
                <a:spcPts val="200"/>
              </a:lnSpc>
            </a:pPr>
            <a:endParaRPr lang="en-US" sz="670" dirty="0">
              <a:latin typeface="Fidelity Sans 2 Light" panose="020B0404050501040104" pitchFamily="34" charset="77"/>
            </a:endParaRPr>
          </a:p>
          <a:p>
            <a:pPr>
              <a:lnSpc>
                <a:spcPts val="820"/>
              </a:lnSpc>
            </a:pPr>
            <a:r>
              <a:rPr lang="en-US" sz="670" dirty="0">
                <a:latin typeface="Fidelity Sans 2 Light" panose="020B0404050501040104" pitchFamily="34" charset="77"/>
              </a:rPr>
              <a:t>Fidelity Brokerage Services LLC, Member NYSE, SIPC, 900 Salem Street, Smithfield, RI 02917            © 2026 FMR LLC. All rights reserved.           1258811.1.0</a:t>
            </a:r>
          </a:p>
          <a:p>
            <a:pPr>
              <a:lnSpc>
                <a:spcPts val="820"/>
              </a:lnSpc>
            </a:pPr>
            <a:endParaRPr lang="en-US" sz="670" dirty="0">
              <a:latin typeface="Fidelity Sans 2 Light" panose="020B0404050501040104" pitchFamily="34" charset="77"/>
            </a:endParaRPr>
          </a:p>
        </p:txBody>
      </p:sp>
      <p:pic>
        <p:nvPicPr>
          <p:cNvPr id="20" name="Picture 19">
            <a:extLst>
              <a:ext uri="{FF2B5EF4-FFF2-40B4-BE49-F238E27FC236}">
                <a16:creationId xmlns:a16="http://schemas.microsoft.com/office/drawing/2014/main" id="{70DCC457-9A60-8AB1-D89D-69BE83BA63E1}"/>
              </a:ext>
            </a:extLst>
          </p:cNvPr>
          <p:cNvPicPr>
            <a:picLocks noChangeAspect="1"/>
          </p:cNvPicPr>
          <p:nvPr/>
        </p:nvPicPr>
        <p:blipFill>
          <a:blip r:embed="rId3"/>
          <a:stretch>
            <a:fillRect/>
          </a:stretch>
        </p:blipFill>
        <p:spPr>
          <a:xfrm>
            <a:off x="460988" y="3786012"/>
            <a:ext cx="809068" cy="809068"/>
          </a:xfrm>
          <a:prstGeom prst="rect">
            <a:avLst/>
          </a:prstGeom>
        </p:spPr>
      </p:pic>
    </p:spTree>
    <p:extLst>
      <p:ext uri="{BB962C8B-B14F-4D97-AF65-F5344CB8AC3E}">
        <p14:creationId xmlns:p14="http://schemas.microsoft.com/office/powerpoint/2010/main" val="21662986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ForEdits xmlns="c5dbb1f0-d2c8-4cfe-924e-d91b7fc2a2b4" xsi:nil="true"/>
    <Rank xmlns="c5dbb1f0-d2c8-4cfe-924e-d91b7fc2a2b4" xsi:nil="true"/>
    <lcf76f155ced4ddcb4097134ff3c332f xmlns="c5dbb1f0-d2c8-4cfe-924e-d91b7fc2a2b4">
      <Terms xmlns="http://schemas.microsoft.com/office/infopath/2007/PartnerControls"/>
    </lcf76f155ced4ddcb4097134ff3c332f>
    <TaxCatchAll xmlns="7521ab54-f823-410f-afc8-06c56915d8c5" xsi:nil="true"/>
    <Workfront xmlns="c5dbb1f0-d2c8-4cfe-924e-d91b7fc2a2b4">
      <Url xsi:nil="true"/>
      <Description xsi:nil="true"/>
    </Workfront>
    <Link xmlns="c5dbb1f0-d2c8-4cfe-924e-d91b7fc2a2b4">
      <Url xsi:nil="true"/>
      <Description xsi:nil="true"/>
    </Link>
    <Notes xmlns="c5dbb1f0-d2c8-4cfe-924e-d91b7fc2a2b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5811A15E5312B498EB73555F9699BBC" ma:contentTypeVersion="22" ma:contentTypeDescription="Create a new document." ma:contentTypeScope="" ma:versionID="99b4f5d464f0a9f3924ef2c3615b50d5">
  <xsd:schema xmlns:xsd="http://www.w3.org/2001/XMLSchema" xmlns:xs="http://www.w3.org/2001/XMLSchema" xmlns:p="http://schemas.microsoft.com/office/2006/metadata/properties" xmlns:ns2="c5dbb1f0-d2c8-4cfe-924e-d91b7fc2a2b4" xmlns:ns3="7521ab54-f823-410f-afc8-06c56915d8c5" targetNamespace="http://schemas.microsoft.com/office/2006/metadata/properties" ma:root="true" ma:fieldsID="a8122b043239c8e61e43fde8448a7087" ns2:_="" ns3:_="">
    <xsd:import namespace="c5dbb1f0-d2c8-4cfe-924e-d91b7fc2a2b4"/>
    <xsd:import namespace="7521ab54-f823-410f-afc8-06c56915d8c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MediaLengthInSeconds" minOccurs="0"/>
                <xsd:element ref="ns2:MediaServiceObjectDetectorVersions" minOccurs="0"/>
                <xsd:element ref="ns2:MediaServiceLocation" minOccurs="0"/>
                <xsd:element ref="ns2:MediaServiceSearchProperties" minOccurs="0"/>
                <xsd:element ref="ns2:ForEdits" minOccurs="0"/>
                <xsd:element ref="ns2:Notes" minOccurs="0"/>
                <xsd:element ref="ns2:Rank" minOccurs="0"/>
                <xsd:element ref="ns2:Workfront" minOccurs="0"/>
                <xsd:element ref="ns2:Link"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dbb1f0-d2c8-4cfe-924e-d91b7fc2a2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da5aa731-3981-4550-91eb-7c8270028580"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ForEdits" ma:index="23" nillable="true" ma:displayName="For Edits" ma:format="Dropdown" ma:internalName="ForEdits">
      <xsd:simpleType>
        <xsd:restriction base="dms:Choice">
          <xsd:enumeration value="Yes"/>
          <xsd:enumeration value="No"/>
        </xsd:restriction>
      </xsd:simpleType>
    </xsd:element>
    <xsd:element name="Notes" ma:index="24" nillable="true" ma:displayName="Pickup #" ma:format="Dropdown" ma:internalName="Notes">
      <xsd:simpleType>
        <xsd:restriction base="dms:Note">
          <xsd:maxLength value="255"/>
        </xsd:restriction>
      </xsd:simpleType>
    </xsd:element>
    <xsd:element name="Rank" ma:index="25" nillable="true" ma:displayName="Rank" ma:format="Dropdown" ma:internalName="Rank" ma:percentage="FALSE">
      <xsd:simpleType>
        <xsd:restriction base="dms:Number"/>
      </xsd:simpleType>
    </xsd:element>
    <xsd:element name="Workfront" ma:index="26" nillable="true" ma:displayName="Workfront" ma:format="Hyperlink" ma:internalName="Workfront">
      <xsd:complexType>
        <xsd:complexContent>
          <xsd:extension base="dms:URL">
            <xsd:sequence>
              <xsd:element name="Url" type="dms:ValidUrl" minOccurs="0" nillable="true"/>
              <xsd:element name="Description" type="xsd:string" nillable="true"/>
            </xsd:sequence>
          </xsd:extension>
        </xsd:complexContent>
      </xsd:complexType>
    </xsd:element>
    <xsd:element name="Link" ma:index="27" nillable="true" ma:displayName="Link" ma:format="Hyperlink" ma:internalName="Link">
      <xsd:complexType>
        <xsd:complexContent>
          <xsd:extension base="dms:URL">
            <xsd:sequence>
              <xsd:element name="Url" type="dms:ValidUrl" minOccurs="0" nillable="true"/>
              <xsd:element name="Description" type="xsd:string" nillable="true"/>
            </xsd:sequence>
          </xsd:extension>
        </xsd:complexContent>
      </xsd:complex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21ab54-f823-410f-afc8-06c56915d8c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bbd6992-167f-4fdb-907c-9009b528149d}" ma:internalName="TaxCatchAll" ma:showField="CatchAllData" ma:web="7521ab54-f823-410f-afc8-06c56915d8c5">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B5CD76-A051-495A-9DB8-CBEF3AE8AD70}">
  <ds:schemaRefs>
    <ds:schemaRef ds:uri="http://schemas.microsoft.com/office/2006/metadata/properties"/>
    <ds:schemaRef ds:uri="http://schemas.microsoft.com/office/infopath/2007/PartnerControls"/>
    <ds:schemaRef ds:uri="c5dbb1f0-d2c8-4cfe-924e-d91b7fc2a2b4"/>
    <ds:schemaRef ds:uri="7521ab54-f823-410f-afc8-06c56915d8c5"/>
  </ds:schemaRefs>
</ds:datastoreItem>
</file>

<file path=customXml/itemProps2.xml><?xml version="1.0" encoding="utf-8"?>
<ds:datastoreItem xmlns:ds="http://schemas.openxmlformats.org/officeDocument/2006/customXml" ds:itemID="{973CA671-4A09-4A31-A9DF-0C04726B287F}">
  <ds:schemaRefs>
    <ds:schemaRef ds:uri="http://schemas.microsoft.com/sharepoint/v3/contenttype/forms"/>
  </ds:schemaRefs>
</ds:datastoreItem>
</file>

<file path=customXml/itemProps3.xml><?xml version="1.0" encoding="utf-8"?>
<ds:datastoreItem xmlns:ds="http://schemas.openxmlformats.org/officeDocument/2006/customXml" ds:itemID="{73828D17-FD6B-4B7C-82CE-BFC6942435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5dbb1f0-d2c8-4cfe-924e-d91b7fc2a2b4"/>
    <ds:schemaRef ds:uri="7521ab54-f823-410f-afc8-06c56915d8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396</Words>
  <Application>Microsoft Office PowerPoint</Application>
  <PresentationFormat>Widescreen</PresentationFormat>
  <Paragraphs>24</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Fidelity Sans 2</vt:lpstr>
      <vt:lpstr>Fidelity Sans 2 Light</vt:lpstr>
      <vt:lpstr>Fidelity Sans 2 SemiBold</vt:lpstr>
      <vt:lpstr>Fidelity Slab ExtraLight</vt:lpstr>
      <vt:lpstr>Fidelity Slab SemiBold</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Ruesch, Joseph</dc:creator>
  <cp:lastModifiedBy>Findlen, Michelle</cp:lastModifiedBy>
  <cp:revision>2</cp:revision>
  <dcterms:created xsi:type="dcterms:W3CDTF">2026-04-24T20:22:05Z</dcterms:created>
  <dcterms:modified xsi:type="dcterms:W3CDTF">2026-04-27T12:37:07Z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26cd327-f806-4fe6-bd83-ee274c8a0858_Enabled">
    <vt:lpwstr>true</vt:lpwstr>
  </property>
  <property fmtid="{D5CDD505-2E9C-101B-9397-08002B2CF9AE}" pid="3" name="MSIP_Label_526cd327-f806-4fe6-bd83-ee274c8a0858_SetDate">
    <vt:lpwstr>2026-04-27T12:30:30Z</vt:lpwstr>
  </property>
  <property fmtid="{D5CDD505-2E9C-101B-9397-08002B2CF9AE}" pid="4" name="MSIP_Label_526cd327-f806-4fe6-bd83-ee274c8a0858_Method">
    <vt:lpwstr>Privileged</vt:lpwstr>
  </property>
  <property fmtid="{D5CDD505-2E9C-101B-9397-08002B2CF9AE}" pid="5" name="MSIP_Label_526cd327-f806-4fe6-bd83-ee274c8a0858_Name">
    <vt:lpwstr>Public</vt:lpwstr>
  </property>
  <property fmtid="{D5CDD505-2E9C-101B-9397-08002B2CF9AE}" pid="6" name="MSIP_Label_526cd327-f806-4fe6-bd83-ee274c8a0858_SiteId">
    <vt:lpwstr>7521acbc-a68c-41e5-a975-1cf83066dd19</vt:lpwstr>
  </property>
  <property fmtid="{D5CDD505-2E9C-101B-9397-08002B2CF9AE}" pid="7" name="MSIP_Label_526cd327-f806-4fe6-bd83-ee274c8a0858_ActionId">
    <vt:lpwstr>a532b36f-05e2-4efa-b3ae-574b4e9b5500</vt:lpwstr>
  </property>
  <property fmtid="{D5CDD505-2E9C-101B-9397-08002B2CF9AE}" pid="8" name="MSIP_Label_526cd327-f806-4fe6-bd83-ee274c8a0858_ContentBits">
    <vt:lpwstr>0</vt:lpwstr>
  </property>
  <property fmtid="{D5CDD505-2E9C-101B-9397-08002B2CF9AE}" pid="9" name="MSIP_Label_526cd327-f806-4fe6-bd83-ee274c8a0858_Tag">
    <vt:lpwstr>10, 0, 1, 1</vt:lpwstr>
  </property>
  <property fmtid="{D5CDD505-2E9C-101B-9397-08002B2CF9AE}" pid="10" name="ContentTypeId">
    <vt:lpwstr>0x01010045811A15E5312B498EB73555F9699BBC</vt:lpwstr>
  </property>
  <property fmtid="{D5CDD505-2E9C-101B-9397-08002B2CF9AE}" pid="11" name="MediaServiceImageTags">
    <vt:lpwstr/>
  </property>
</Properties>
</file>